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  <p:sldMasterId id="2147483912" r:id="rId23"/>
    <p:sldMasterId id="2147483924" r:id="rId24"/>
    <p:sldMasterId id="2147483936" r:id="rId25"/>
    <p:sldMasterId id="2147483948" r:id="rId26"/>
  </p:sldMasterIdLst>
  <p:sldIdLst>
    <p:sldId id="300" r:id="rId27"/>
    <p:sldId id="258" r:id="rId28"/>
    <p:sldId id="259" r:id="rId29"/>
    <p:sldId id="260" r:id="rId30"/>
    <p:sldId id="261" r:id="rId31"/>
    <p:sldId id="262" r:id="rId32"/>
    <p:sldId id="266" r:id="rId33"/>
    <p:sldId id="267" r:id="rId34"/>
    <p:sldId id="263" r:id="rId35"/>
    <p:sldId id="264" r:id="rId36"/>
    <p:sldId id="269" r:id="rId37"/>
    <p:sldId id="270" r:id="rId38"/>
    <p:sldId id="268" r:id="rId39"/>
    <p:sldId id="271" r:id="rId40"/>
    <p:sldId id="272" r:id="rId41"/>
    <p:sldId id="274" r:id="rId42"/>
    <p:sldId id="275" r:id="rId43"/>
    <p:sldId id="276" r:id="rId44"/>
    <p:sldId id="277" r:id="rId45"/>
    <p:sldId id="278" r:id="rId46"/>
    <p:sldId id="279" r:id="rId47"/>
    <p:sldId id="280" r:id="rId48"/>
    <p:sldId id="281" r:id="rId49"/>
    <p:sldId id="282" r:id="rId50"/>
    <p:sldId id="290" r:id="rId51"/>
    <p:sldId id="291" r:id="rId52"/>
    <p:sldId id="292" r:id="rId53"/>
    <p:sldId id="293" r:id="rId54"/>
    <p:sldId id="294" r:id="rId55"/>
    <p:sldId id="283" r:id="rId56"/>
    <p:sldId id="295" r:id="rId57"/>
    <p:sldId id="296" r:id="rId58"/>
    <p:sldId id="297" r:id="rId59"/>
    <p:sldId id="298" r:id="rId60"/>
    <p:sldId id="299" r:id="rId61"/>
    <p:sldId id="284" r:id="rId6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3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slide" Target="slides/slide27.xml"/><Relationship Id="rId58" Type="http://schemas.openxmlformats.org/officeDocument/2006/relationships/slide" Target="slides/slide32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slide" Target="slides/slide30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openxmlformats.org/officeDocument/2006/relationships/slide" Target="slides/slide3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5.xml"/><Relationship Id="rId54" Type="http://schemas.openxmlformats.org/officeDocument/2006/relationships/slide" Target="slides/slide28.xml"/><Relationship Id="rId62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slide" Target="slides/slide3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60" Type="http://schemas.openxmlformats.org/officeDocument/2006/relationships/slide" Target="slides/slide34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FCC2-B7F4-452A-9DAC-0A78AE8D89A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364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FCC2-B7F4-452A-9DAC-0A78AE8D89A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90082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331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292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490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603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497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870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83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703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386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1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FCC2-B7F4-452A-9DAC-0A78AE8D89A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3458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507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56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506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244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351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589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348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828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604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32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836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195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599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185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965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170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818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219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710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685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73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557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0960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0293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894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8360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393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2152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082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4811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268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90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417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672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0332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164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4057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3142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973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493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0133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343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76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8017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8767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326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9283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8077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3705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606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6933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0593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1418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8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0270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435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9003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7822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0248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030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3452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6431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9796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3951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67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0010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27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0587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1071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1907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5406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7395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6422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6339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6040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8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9388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1399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8433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3423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017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4028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6813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3124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2965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4966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14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697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0006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4692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5703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1490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73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311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9263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1136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4897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5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FCC2-B7F4-452A-9DAC-0A78AE8D89A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5877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8281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803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3980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061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967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4057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6602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0096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2071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722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81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2414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4709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5411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3760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354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4350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3155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9802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8356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2866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8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3339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8108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5128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2665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5918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9292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7623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8773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5798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4319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31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4524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469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1585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9226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5768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2068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969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6228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0173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7512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9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5203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750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0152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9894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9594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415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6622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8205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5579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3344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73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0557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9644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8946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9151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9753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6063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9507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1375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3703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6224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6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3492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9883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488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4196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6829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8791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0360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7617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9347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9809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89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4824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3495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8137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4620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1030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7859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9841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Yuvarlatılmış Dikdörtgen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Yuvarlatılmış Dikdörtgen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Başlık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0" name="Alt Başlık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Yuvarlatılmış Dikdörtgen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Yuvarlatılmış Dikdörtgen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4498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Yuvarlatılmış Dikdörtgen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ek Köşesi Yuvarlatılmış Dikdörtgen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/>
              <a:t>Resim eklemek için simgeyi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7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FCC2-B7F4-452A-9DAC-0A78AE8D89A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873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70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73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26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4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77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16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54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23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955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1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FCC2-B7F4-452A-9DAC-0A78AE8D89A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9848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05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47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767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77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504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8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01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59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946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8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FCC2-B7F4-452A-9DAC-0A78AE8D89A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86541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963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56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146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891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213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016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733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400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9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FCC2-B7F4-452A-9DAC-0A78AE8D89A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3687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430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261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712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67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344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067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782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607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502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FCC2-B7F4-452A-9DAC-0A78AE8D89A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88190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140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972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812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482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526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832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020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941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905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7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FCC2-B7F4-452A-9DAC-0A78AE8D89A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18282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311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781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747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39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340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654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044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107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869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5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FCC2-B7F4-452A-9DAC-0A78AE8D89A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48395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783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405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247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840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903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574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93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356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225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2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6FCC2-B7F4-452A-9DAC-0A78AE8D89A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78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7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3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2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3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8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9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9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7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4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9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9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0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1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6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Yuvarlatılmış Dikdörtgen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Başlık Yer Tutucusu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D66FCC2-B7F4-452A-9DAC-0A78AE8D89A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18" name="Altbilgi Yer Tutucusu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5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1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0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4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3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5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3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6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6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İHMAL VE İSTİSMAR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09" y="436195"/>
            <a:ext cx="10734806" cy="469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57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1" y="44624"/>
            <a:ext cx="9112665" cy="51144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1200" noProof="1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        </a:t>
            </a:r>
            <a:endParaRPr lang="tr-TR" altLang="tr-TR" sz="11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tr-TR" altLang="tr-TR" sz="11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 descr="C:\Users\Rehberlik\Desktop\b566ecccee161cfb2d8b799d3ec9e1c9_thumb_5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10" y="2178819"/>
            <a:ext cx="3038251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 descr="C:\Users\Rehberlik\Desktop\54f9dc815ae4c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412" y="189560"/>
            <a:ext cx="3168352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C:\Users\Rehberlik\Desktop\image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16633"/>
            <a:ext cx="3312368" cy="210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 descr="C:\Users\Rehberlik\Desktop\persons-0022_larg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2717838"/>
            <a:ext cx="3648224" cy="23732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Yatay Kaydırma 6"/>
          <p:cNvSpPr>
            <a:spLocks noChangeArrowheads="1"/>
          </p:cNvSpPr>
          <p:nvPr/>
        </p:nvSpPr>
        <p:spPr bwMode="auto">
          <a:xfrm>
            <a:off x="1656113" y="5059139"/>
            <a:ext cx="8848439" cy="1766960"/>
          </a:xfrm>
          <a:prstGeom prst="horizontalScroll">
            <a:avLst>
              <a:gd name="adj" fmla="val 12500"/>
            </a:avLst>
          </a:prstGeom>
          <a:solidFill>
            <a:srgbClr val="C0504D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36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Kötü dokunuş kızgın, korkmuş, utanmış ve değersiz hissettirir.</a:t>
            </a:r>
            <a:endParaRPr lang="tr-TR" altLang="tr-TR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21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496" y="44625"/>
            <a:ext cx="9001000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etin kutusu 2"/>
          <p:cNvSpPr txBox="1"/>
          <p:nvPr/>
        </p:nvSpPr>
        <p:spPr>
          <a:xfrm>
            <a:off x="1524000" y="5613048"/>
            <a:ext cx="9144000" cy="12003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KÖTÜ DOKUNUŞ</a:t>
            </a:r>
          </a:p>
        </p:txBody>
      </p:sp>
    </p:spTree>
    <p:extLst>
      <p:ext uri="{BB962C8B-B14F-4D97-AF65-F5344CB8AC3E}">
        <p14:creationId xmlns:p14="http://schemas.microsoft.com/office/powerpoint/2010/main" val="37109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C:\Users\Rehberlik\Desktop\indi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661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1524000" y="5661249"/>
            <a:ext cx="9144000" cy="12003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KÖTÜ DOKUNUŞ</a:t>
            </a:r>
          </a:p>
        </p:txBody>
      </p:sp>
    </p:spTree>
    <p:extLst>
      <p:ext uri="{BB962C8B-B14F-4D97-AF65-F5344CB8AC3E}">
        <p14:creationId xmlns:p14="http://schemas.microsoft.com/office/powerpoint/2010/main" val="2201544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ut Belirtme Çizgisi 30"/>
          <p:cNvSpPr>
            <a:spLocks noChangeArrowheads="1"/>
          </p:cNvSpPr>
          <p:nvPr/>
        </p:nvSpPr>
        <p:spPr bwMode="auto">
          <a:xfrm>
            <a:off x="2207569" y="476672"/>
            <a:ext cx="8315647" cy="3744416"/>
          </a:xfrm>
          <a:prstGeom prst="cloudCallout">
            <a:avLst>
              <a:gd name="adj1" fmla="val -45106"/>
              <a:gd name="adj2" fmla="val 109648"/>
            </a:avLst>
          </a:prstGeom>
          <a:solidFill>
            <a:srgbClr val="8064A2"/>
          </a:solidFill>
          <a:ln w="25400">
            <a:solidFill>
              <a:srgbClr val="5C477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4400" b="1" dirty="0">
                <a:solidFill>
                  <a:prstClr val="white"/>
                </a:solidFill>
                <a:latin typeface="Comic Sans MS" pitchFamily="66" charset="0"/>
                <a:cs typeface="Arial" pitchFamily="34" charset="0"/>
              </a:rPr>
              <a:t>Hoşlanmadığın her dokunuş kötü dokunuştur. Canını acıtmasa da !</a:t>
            </a:r>
            <a:endParaRPr lang="tr-TR" altLang="tr-TR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C:\Users\toshıba\Downloads\darv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606" y="4509120"/>
            <a:ext cx="3887875" cy="20461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764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karı Bükülmüş Şerit 32"/>
          <p:cNvSpPr>
            <a:spLocks noChangeArrowheads="1"/>
          </p:cNvSpPr>
          <p:nvPr/>
        </p:nvSpPr>
        <p:spPr bwMode="auto">
          <a:xfrm>
            <a:off x="1775520" y="239835"/>
            <a:ext cx="8788846" cy="2924944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5000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ÖZEL YERLERİMİZ</a:t>
            </a:r>
            <a:endParaRPr lang="tr-TR" altLang="tr-TR" sz="5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38389" y="3371850"/>
            <a:ext cx="9129611" cy="3486150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r-TR" sz="4400" b="1" dirty="0">
                <a:solidFill>
                  <a:srgbClr val="CC0099"/>
                </a:solidFill>
              </a:rPr>
              <a:t>VÜCUDUMUZDA BAZI ÖZEL YERLERİMİZ BULUNUR. BİZ İZİN VERMEDİĞİMİZ SÜRECE HİÇ KİMSE BU ÖZEL YERLERİMİZE DOKUNAMAZ !</a:t>
            </a:r>
            <a:endParaRPr lang="tr-TR" sz="44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44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tr-TR" b="1" i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4400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Özel Dokunuşlar</a:t>
            </a:r>
            <a:r>
              <a:rPr lang="tr-TR" sz="4400" b="1" i="1" dirty="0">
                <a:solidFill>
                  <a:srgbClr val="F79646"/>
                </a:solidFill>
                <a:latin typeface="Constantia" panose="02030602050306030303" pitchFamily="18" charset="0"/>
              </a:rPr>
              <a:t>: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4400" b="1" i="1" dirty="0">
                <a:solidFill>
                  <a:srgbClr val="002060"/>
                </a:solidFill>
              </a:rPr>
              <a:t>BAZEN sağlıkla ilgili bir sorunumuz olduğunda doktorlar, hemşireler özel bölgelerimize bakabilir ya da dokunabilir</a:t>
            </a:r>
            <a:endParaRPr lang="tr-TR" dirty="0"/>
          </a:p>
        </p:txBody>
      </p:sp>
      <p:sp>
        <p:nvSpPr>
          <p:cNvPr id="4" name="AutoShape 2" descr="hareketli ünlem işareti ile ilgili görsel sonucu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3382" y="2980638"/>
            <a:ext cx="1000836" cy="253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73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3431704" y="177950"/>
            <a:ext cx="7057078" cy="4115147"/>
          </a:xfrm>
          <a:prstGeom prst="wedgeEllipseCallout">
            <a:avLst>
              <a:gd name="adj1" fmla="val -51866"/>
              <a:gd name="adj2" fmla="val 43227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36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EĞER KÖTÜ BİR DOKUNUŞ YA DA BAKIŞLA KARŞILAŞIRSAN NE YAPMAN GEREKİYOR ?</a:t>
            </a:r>
            <a:endParaRPr lang="tr-TR" altLang="tr-TR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C:\Users\toshıba\Downloads\x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23" y="3645024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9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4" name="Yatay Kaydırma 3"/>
          <p:cNvSpPr/>
          <p:nvPr/>
        </p:nvSpPr>
        <p:spPr>
          <a:xfrm>
            <a:off x="1775521" y="188640"/>
            <a:ext cx="8712967" cy="2304256"/>
          </a:xfrm>
          <a:prstGeom prst="horizontalScroll">
            <a:avLst/>
          </a:prstGeom>
          <a:solidFill>
            <a:srgbClr val="F8F0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prstClr val="black"/>
                </a:solidFill>
                <a:latin typeface="Berlin Sans FB Demi" panose="020E0802020502020306" pitchFamily="34" charset="0"/>
              </a:rPr>
              <a:t>HAYIR DE!</a:t>
            </a:r>
          </a:p>
          <a:p>
            <a:pPr algn="ctr"/>
            <a:r>
              <a:rPr lang="tr-TR" sz="3200" b="1" dirty="0">
                <a:solidFill>
                  <a:prstClr val="black"/>
                </a:solidFill>
                <a:latin typeface="Berlin Sans FB Demi" panose="020E0802020502020306" pitchFamily="34" charset="0"/>
              </a:rPr>
              <a:t>Eğer kötü bir dokunuş veya bakışla karşılaşırsan  HAYIR DE!</a:t>
            </a:r>
          </a:p>
        </p:txBody>
      </p:sp>
      <p:sp>
        <p:nvSpPr>
          <p:cNvPr id="6" name="Oval Belirtme Çizgisi 5"/>
          <p:cNvSpPr/>
          <p:nvPr/>
        </p:nvSpPr>
        <p:spPr>
          <a:xfrm>
            <a:off x="3863752" y="2348881"/>
            <a:ext cx="6624736" cy="2222585"/>
          </a:xfrm>
          <a:prstGeom prst="wedgeEllipseCallout">
            <a:avLst>
              <a:gd name="adj1" fmla="val -64044"/>
              <a:gd name="adj2" fmla="val 4076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Tx/>
              <a:buAutoNum type="arabicPeriod"/>
            </a:pPr>
            <a:r>
              <a:rPr lang="tr-TR" sz="2000" b="1" dirty="0">
                <a:solidFill>
                  <a:prstClr val="black"/>
                </a:solidFill>
              </a:rPr>
              <a:t>HAYIR DE!</a:t>
            </a:r>
          </a:p>
          <a:p>
            <a:pPr marL="342900" indent="-342900" algn="ctr">
              <a:buFontTx/>
              <a:buAutoNum type="arabicPeriod"/>
            </a:pPr>
            <a:r>
              <a:rPr lang="tr-TR" sz="2000" b="1" dirty="0">
                <a:solidFill>
                  <a:prstClr val="black"/>
                </a:solidFill>
              </a:rPr>
              <a:t>UZAKLAŞ.</a:t>
            </a:r>
          </a:p>
          <a:p>
            <a:pPr marL="342900" indent="-342900" algn="ctr">
              <a:buFontTx/>
              <a:buAutoNum type="arabicPeriod"/>
            </a:pPr>
            <a:r>
              <a:rPr lang="tr-TR" sz="2000" b="1" dirty="0">
                <a:solidFill>
                  <a:prstClr val="black"/>
                </a:solidFill>
              </a:rPr>
              <a:t>GÜVENDİĞİN BİR BÜYÜĞÜNE SÖYLE.</a:t>
            </a:r>
          </a:p>
          <a:p>
            <a:pPr marL="342900" indent="-342900" algn="ctr">
              <a:buFontTx/>
              <a:buAutoNum type="arabicPeriod"/>
            </a:pPr>
            <a:r>
              <a:rPr lang="tr-TR" sz="2000" b="1" dirty="0">
                <a:solidFill>
                  <a:prstClr val="black"/>
                </a:solidFill>
              </a:rPr>
              <a:t>BİRİSİ SENİ DİNLEYENE KADAR SÖYLEMEYE DEVAM ET.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75459"/>
            <a:ext cx="2270078" cy="363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32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oshıba\Downloads\REHBERLİK PANO ÖRNEKLERİ\İYİ DOKUNMA - KÖTÜ DOKUNMA\resimli çalışma\iyi-kötü dokunma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" r="8753" b="14957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530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09800" y="428605"/>
            <a:ext cx="7772400" cy="3171847"/>
          </a:xfrm>
        </p:spPr>
        <p:txBody>
          <a:bodyPr>
            <a:normAutofit/>
          </a:bodyPr>
          <a:lstStyle/>
          <a:p>
            <a:r>
              <a:rPr lang="tr-TR" b="1" dirty="0"/>
              <a:t>BİRİ SİZİN YANINIZDA SOYUNMAYA KALKARSA </a:t>
            </a:r>
            <a:r>
              <a:rPr lang="tr-TR" b="1" dirty="0">
                <a:solidFill>
                  <a:srgbClr val="C00000"/>
                </a:solidFill>
              </a:rPr>
              <a:t>UYARIN</a:t>
            </a:r>
            <a:r>
              <a:rPr lang="tr-TR" b="1" dirty="0"/>
              <a:t>, BULUNDUĞUNUZ YERİ </a:t>
            </a:r>
            <a:r>
              <a:rPr lang="tr-TR" b="1" dirty="0">
                <a:solidFill>
                  <a:srgbClr val="00B050"/>
                </a:solidFill>
              </a:rPr>
              <a:t>TERK EDİN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238348" y="3429000"/>
            <a:ext cx="7786742" cy="3000396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ARKADAŞLARINIZ DA </a:t>
            </a:r>
            <a:r>
              <a:rPr lang="tr-TR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ÖZEL BÖLGENİZE </a:t>
            </a:r>
            <a:r>
              <a:rPr lang="tr-T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DOKUNURSA UYARIN, TEKRAR EDERSE ÖĞRETMENE SÖYLEYİN.</a:t>
            </a:r>
          </a:p>
        </p:txBody>
      </p:sp>
    </p:spTree>
    <p:extLst>
      <p:ext uri="{BB962C8B-B14F-4D97-AF65-F5344CB8AC3E}">
        <p14:creationId xmlns:p14="http://schemas.microsoft.com/office/powerpoint/2010/main" val="180522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79576" y="764705"/>
            <a:ext cx="7772400" cy="1470025"/>
          </a:xfrm>
        </p:spPr>
        <p:txBody>
          <a:bodyPr/>
          <a:lstStyle/>
          <a:p>
            <a:r>
              <a:rPr lang="tr-TR" dirty="0"/>
              <a:t>Tehlike nedir?</a:t>
            </a:r>
          </a:p>
        </p:txBody>
      </p:sp>
      <p:pic>
        <p:nvPicPr>
          <p:cNvPr id="4" name="3 Resim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7768" y="1916832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86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oshıba\Downloads\REHBERLİK PANO ÖRNEKLERİ\İYİ DOKUNMA - KÖTÜ DOKUNMA\resimli çalışma\iyi-kötü dokunma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6573" r="2756" b="16073"/>
          <a:stretch/>
        </p:blipFill>
        <p:spPr bwMode="auto">
          <a:xfrm>
            <a:off x="1559496" y="72008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271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oshıba\Downloads\REHBERLİK PANO ÖRNEKLERİ\İYİ DOKUNMA - KÖTÜ DOKUNMA\resimli çalışma\iyi-kötü dokunma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" r="7763" b="8500"/>
          <a:stretch/>
        </p:blipFill>
        <p:spPr bwMode="auto">
          <a:xfrm>
            <a:off x="1559496" y="44624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303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oshıba\Downloads\REHBERLİK PANO ÖRNEKLERİ\İYİ DOKUNMA - KÖTÜ DOKUNMA\resimli çalışma\iyi-kötü dokunma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9" r="2875" b="10897"/>
          <a:stretch/>
        </p:blipFill>
        <p:spPr bwMode="auto">
          <a:xfrm>
            <a:off x="1559496" y="72008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66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oshıba\Downloads\REHBERLİK PANO ÖRNEKLERİ\İYİ DOKUNMA - KÖTÜ DOKUNMA\resimli çalışma\iyi-kötü dokunma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" t="15310" r="5868" b="12021"/>
          <a:stretch/>
        </p:blipFill>
        <p:spPr bwMode="auto">
          <a:xfrm>
            <a:off x="1596008" y="44625"/>
            <a:ext cx="9036496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20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oshıba\Downloads\REHBERLİK PANO ÖRNEKLERİ\İYİ DOKUNMA - KÖTÜ DOKUNMA\resimli çalışma\iyi-kötü dokunma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" r="5465" b="13057"/>
          <a:stretch/>
        </p:blipFill>
        <p:spPr bwMode="auto">
          <a:xfrm>
            <a:off x="1559496" y="47778"/>
            <a:ext cx="9036496" cy="676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730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tr-TR" sz="1600" dirty="0"/>
            </a:br>
            <a:endParaRPr lang="tr-TR" sz="1600" dirty="0"/>
          </a:p>
        </p:txBody>
      </p:sp>
      <p:pic>
        <p:nvPicPr>
          <p:cNvPr id="13" name="İçerik Yer Tutucusu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6902" y="1132907"/>
            <a:ext cx="4667534" cy="4619625"/>
          </a:xfrm>
          <a:prstGeom prst="rect">
            <a:avLst/>
          </a:prstGeom>
        </p:spPr>
      </p:pic>
      <p:sp>
        <p:nvSpPr>
          <p:cNvPr id="12" name="Metin Yer Tutucusu 11"/>
          <p:cNvSpPr>
            <a:spLocks noGrp="1"/>
          </p:cNvSpPr>
          <p:nvPr>
            <p:ph type="body" sz="half" idx="2"/>
          </p:nvPr>
        </p:nvSpPr>
        <p:spPr>
          <a:xfrm>
            <a:off x="839787" y="1024956"/>
            <a:ext cx="3932237" cy="3811588"/>
          </a:xfrm>
        </p:spPr>
        <p:txBody>
          <a:bodyPr>
            <a:normAutofit/>
          </a:bodyPr>
          <a:lstStyle/>
          <a:p>
            <a:endParaRPr lang="tr-TR" sz="3600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tr-TR" sz="36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İnternet üzerinden bir başkası ile buluşmak üzere anlaşma</a:t>
            </a:r>
          </a:p>
        </p:txBody>
      </p:sp>
    </p:spTree>
    <p:extLst>
      <p:ext uri="{BB962C8B-B14F-4D97-AF65-F5344CB8AC3E}">
        <p14:creationId xmlns:p14="http://schemas.microsoft.com/office/powerpoint/2010/main" val="2487320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Berlin Sans FB" panose="020E0602020502020306" pitchFamily="34" charset="0"/>
              </a:rPr>
              <a:t>İnternette tanımadığın biri seninle arkadaş olmak isterse asla kabul etme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9982" y="777922"/>
            <a:ext cx="4244454" cy="51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07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75" y="559558"/>
            <a:ext cx="5836171" cy="5663821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1719618"/>
            <a:ext cx="3932237" cy="4149370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C00000"/>
                </a:solidFill>
                <a:latin typeface="Bodoni MT Black" panose="02070A03080606020203" pitchFamily="18" charset="0"/>
              </a:rPr>
              <a:t>Facebook profilini sadece arkadaşların görebilsin</a:t>
            </a:r>
          </a:p>
        </p:txBody>
      </p:sp>
    </p:spTree>
    <p:extLst>
      <p:ext uri="{BB962C8B-B14F-4D97-AF65-F5344CB8AC3E}">
        <p14:creationId xmlns:p14="http://schemas.microsoft.com/office/powerpoint/2010/main" val="2964616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25" y="1105469"/>
            <a:ext cx="4421874" cy="4885898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824033" cy="3811588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Franklin Gothic Heavy" panose="020B0903020102020204" pitchFamily="34" charset="0"/>
              </a:rPr>
              <a:t>Gelen hiçbir kötü içerikli mesaja cevap verme  !</a:t>
            </a:r>
          </a:p>
        </p:txBody>
      </p:sp>
    </p:spTree>
    <p:extLst>
      <p:ext uri="{BB962C8B-B14F-4D97-AF65-F5344CB8AC3E}">
        <p14:creationId xmlns:p14="http://schemas.microsoft.com/office/powerpoint/2010/main" val="207669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4400" dirty="0">
                <a:solidFill>
                  <a:schemeClr val="tx2">
                    <a:lumMod val="50000"/>
                  </a:schemeClr>
                </a:solidFill>
                <a:latin typeface="High Tower Text" panose="02040502050506030303" pitchFamily="18" charset="0"/>
              </a:rPr>
              <a:t>Özel fotoğraflarını ve özel bilgilerini (telefon, adres </a:t>
            </a:r>
            <a:r>
              <a:rPr lang="tr-TR" sz="4400" dirty="0" err="1">
                <a:solidFill>
                  <a:schemeClr val="tx2">
                    <a:lumMod val="50000"/>
                  </a:schemeClr>
                </a:solidFill>
                <a:latin typeface="High Tower Text" panose="02040502050506030303" pitchFamily="18" charset="0"/>
              </a:rPr>
              <a:t>vb</a:t>
            </a:r>
            <a:r>
              <a:rPr lang="tr-TR" sz="4400" dirty="0">
                <a:solidFill>
                  <a:schemeClr val="tx2">
                    <a:lumMod val="50000"/>
                  </a:schemeClr>
                </a:solidFill>
                <a:latin typeface="High Tower Text" panose="02040502050506030303" pitchFamily="18" charset="0"/>
              </a:rPr>
              <a:t>)  paylaşma</a:t>
            </a: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6084" y="1451709"/>
            <a:ext cx="4394579" cy="452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3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Güven nedir?</a:t>
            </a:r>
          </a:p>
        </p:txBody>
      </p:sp>
      <p:pic>
        <p:nvPicPr>
          <p:cNvPr id="4" name="3 İçerik Yer Tutucusu" descr="ind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7688" y="2780928"/>
            <a:ext cx="5256584" cy="3498018"/>
          </a:xfrm>
        </p:spPr>
      </p:pic>
    </p:spTree>
    <p:extLst>
      <p:ext uri="{BB962C8B-B14F-4D97-AF65-F5344CB8AC3E}">
        <p14:creationId xmlns:p14="http://schemas.microsoft.com/office/powerpoint/2010/main" val="3079545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1575311" y="204184"/>
            <a:ext cx="5184576" cy="24017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i="1" dirty="0">
                <a:solidFill>
                  <a:srgbClr val="328245"/>
                </a:solidFill>
                <a:latin typeface="Arial Rounded MT Bold" panose="020F0704030504030204" pitchFamily="34" charset="0"/>
                <a:ea typeface="Batang" panose="02030600000101010101" pitchFamily="18" charset="-127"/>
              </a:rPr>
              <a:t>Kötü dokunuş ve bakışlar asla bir çocuğun suçu değildir .</a:t>
            </a:r>
          </a:p>
        </p:txBody>
      </p:sp>
      <p:sp>
        <p:nvSpPr>
          <p:cNvPr id="7" name="Oval 6"/>
          <p:cNvSpPr/>
          <p:nvPr/>
        </p:nvSpPr>
        <p:spPr>
          <a:xfrm>
            <a:off x="6661302" y="836712"/>
            <a:ext cx="3899194" cy="273630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İnterneti  doğru kullan !</a:t>
            </a:r>
          </a:p>
        </p:txBody>
      </p:sp>
      <p:sp>
        <p:nvSpPr>
          <p:cNvPr id="8" name="Oval 7"/>
          <p:cNvSpPr/>
          <p:nvPr/>
        </p:nvSpPr>
        <p:spPr>
          <a:xfrm>
            <a:off x="1575311" y="2636912"/>
            <a:ext cx="4402894" cy="2736304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i="1" dirty="0">
                <a:solidFill>
                  <a:srgbClr val="0070C0"/>
                </a:solidFill>
              </a:rPr>
              <a:t>Hiç kimse bir çocuktan kötü bir sır saklamasını isteyemez .</a:t>
            </a:r>
          </a:p>
        </p:txBody>
      </p:sp>
      <p:sp>
        <p:nvSpPr>
          <p:cNvPr id="9" name="Oval 8"/>
          <p:cNvSpPr/>
          <p:nvPr/>
        </p:nvSpPr>
        <p:spPr>
          <a:xfrm>
            <a:off x="5663952" y="3717032"/>
            <a:ext cx="4968552" cy="3096344"/>
          </a:xfrm>
          <a:prstGeom prst="ellipse">
            <a:avLst/>
          </a:prstGeom>
          <a:solidFill>
            <a:srgbClr val="7CFB3D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7030A0"/>
                </a:solidFill>
              </a:rPr>
              <a:t>İstemediğin hiçbir şeyi kimse sana yapamaz, dokunamaz, akrabaların olsa dahi!</a:t>
            </a:r>
          </a:p>
        </p:txBody>
      </p:sp>
    </p:spTree>
    <p:extLst>
      <p:ext uri="{BB962C8B-B14F-4D97-AF65-F5344CB8AC3E}">
        <p14:creationId xmlns:p14="http://schemas.microsoft.com/office/powerpoint/2010/main" val="1212050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İSTİSMAR DURUMUNDA DESTEK ALABİLECEĞİNİZ KURUMLAR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6225638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Çocuk İzlem Merkezi (ÇİM)</a:t>
            </a:r>
          </a:p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Kolluk Kuvvetleri (Jandarma(156), </a:t>
            </a:r>
          </a:p>
          <a:p>
            <a:pPr marL="0" indent="0">
              <a:buNone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Emniyet Genel Müdürlüğü(155)</a:t>
            </a:r>
          </a:p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Diyarbakır Barosu (0412 228 55 39)</a:t>
            </a:r>
          </a:p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Aile Ve Sosyal Politikalar Bakanlığı (183)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5920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TAVSİYELER…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750625"/>
          </a:xfrm>
        </p:spPr>
        <p:txBody>
          <a:bodyPr>
            <a:normAutofit lnSpcReduction="10000"/>
          </a:bodyPr>
          <a:lstStyle/>
          <a:p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Ailenizden habersiz başkalarından size zarar verebilecek hiçbir şey almayın.</a:t>
            </a:r>
          </a:p>
          <a:p>
            <a:endParaRPr lang="tr-TR" alt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Biri seni istismar etmeye çalışırsa bu durumu saklama ve ailene, güvenebileceğin kişileri  haberdar et.</a:t>
            </a:r>
          </a:p>
          <a:p>
            <a:endParaRPr lang="tr-TR" alt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Biri seni bir yere götürmek istediğinde, </a:t>
            </a:r>
            <a:r>
              <a:rPr lang="tr-TR" altLang="tr-TR" b="1" dirty="0">
                <a:latin typeface="Times New Roman" pitchFamily="18" charset="0"/>
                <a:cs typeface="Times New Roman" pitchFamily="18" charset="0"/>
              </a:rPr>
              <a:t>“karşı koy”  “çığlık at” 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oradan uzaklaş ve birilerine anlat</a:t>
            </a:r>
          </a:p>
          <a:p>
            <a:endParaRPr lang="tr-TR" alt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Sana zarar veren şeyleri </a:t>
            </a:r>
            <a:r>
              <a:rPr lang="tr-TR" altLang="tr-TR" b="1" dirty="0">
                <a:latin typeface="Times New Roman" pitchFamily="18" charset="0"/>
                <a:cs typeface="Times New Roman" pitchFamily="18" charset="0"/>
              </a:rPr>
              <a:t>sır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 olarak saklamana ve mutlaka güvendiğin birilerinden yardım iste…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3833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TAVSİYELER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Senden yaşça büyüklerle arkadaşlık kurma</a:t>
            </a:r>
          </a:p>
          <a:p>
            <a:endParaRPr lang="tr-TR" alt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Oyun oynarken kalabalık yerlerde oyna, tenha yerde oyun oynamaya gitme </a:t>
            </a:r>
          </a:p>
          <a:p>
            <a:endParaRPr lang="tr-TR" alt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Evde giyinip soyunurken kapını kilitle..</a:t>
            </a:r>
          </a:p>
          <a:p>
            <a:endParaRPr lang="tr-TR" alt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Banyo yaparken kapının kilitli olduğundan emin ol</a:t>
            </a:r>
          </a:p>
          <a:p>
            <a:endParaRPr lang="tr-TR" altLang="tr-TR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287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TAVSİYELER…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Hiç kimsenin kucağına oturma</a:t>
            </a:r>
          </a:p>
          <a:p>
            <a:pPr marL="0" indent="0">
              <a:buNone/>
            </a:pPr>
            <a:endParaRPr lang="tr-TR" alt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Tanıdıklarımız bizi sevmek istese bile özel yerlerimize dokunmasına izin verme</a:t>
            </a:r>
          </a:p>
          <a:p>
            <a:pPr marL="0" indent="0">
              <a:buNone/>
            </a:pPr>
            <a:endParaRPr lang="tr-TR" alt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Seni tehdit eden korkutan kim olursa olsun ve ne söylerse söylesin boyun eğme ve güvendiğin birinden yardım iste…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267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SİZLER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GELECEĞİMİZSİNİZ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tr-TR" dirty="0">
                <a:latin typeface="Times New Roman" pitchFamily="18" charset="0"/>
                <a:cs typeface="Times New Roman" pitchFamily="18" charset="0"/>
              </a:rPr>
            </a:br>
            <a:r>
              <a:rPr lang="tr-TR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KENDİNİZİ</a:t>
            </a:r>
            <a:r>
              <a:rPr lang="tr-T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KORUYUN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572005" y="5798210"/>
            <a:ext cx="2133600" cy="94697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35</a:t>
            </a:fld>
            <a:endParaRPr lang="tr-TR" dirty="0"/>
          </a:p>
        </p:txBody>
      </p:sp>
      <p:pic>
        <p:nvPicPr>
          <p:cNvPr id="5" name="Picture 12" descr="C:\Users\lenovo\Desktop\dunya-cocuklari-56b27fd0d8b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451" y="4054464"/>
            <a:ext cx="2664296" cy="260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C:\Users\lenovo\Desktop\Gulen-cocuklar-gormek-istiyorum-mutlu-olmayi-evdeki-huzurdan-almayi-bilmelerini-istiyorum.-Gulen-go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630" y="3601042"/>
            <a:ext cx="3224011" cy="316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C:\Users\lenovo\Desktop\gulen-cocuk-resimleri-5692e5cd4ad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48" y="2294796"/>
            <a:ext cx="3086281" cy="237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035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" y="1378424"/>
            <a:ext cx="9921921" cy="391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4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919536" y="3767862"/>
            <a:ext cx="8424936" cy="2397442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3600" b="1" dirty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Arial" pitchFamily="34" charset="0"/>
              </a:rPr>
              <a:t>ÇOCUKLAR, ÇEŞİTLİ DOKUNUŞLAR VARDIR.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3600" b="1" dirty="0">
                <a:solidFill>
                  <a:srgbClr val="00B0F0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Arial" pitchFamily="34" charset="0"/>
              </a:rPr>
              <a:t>DOKUNUŞLAR DUYGULARI PAYLAŞMAK İÇİNDİR.</a:t>
            </a:r>
            <a:endParaRPr lang="tr-TR" altLang="tr-TR" sz="2800" dirty="0">
              <a:solidFill>
                <a:srgbClr val="00B0F0"/>
              </a:solidFill>
              <a:latin typeface="Gungsuh" panose="02030600000101010101" pitchFamily="18" charset="-127"/>
              <a:ea typeface="Gungsuh" panose="02030600000101010101" pitchFamily="18" charset="-127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35560" y="476672"/>
            <a:ext cx="7992888" cy="25202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855640" y="764704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prstClr val="white"/>
                </a:solidFill>
              </a:rPr>
              <a:t>İYİ DOKUNUŞ</a:t>
            </a:r>
          </a:p>
          <a:p>
            <a:pPr algn="ctr"/>
            <a:r>
              <a:rPr lang="tr-TR" sz="5400" b="1" dirty="0">
                <a:solidFill>
                  <a:prstClr val="white"/>
                </a:solidFill>
              </a:rPr>
              <a:t>KÖTÜ DOKUNUŞ</a:t>
            </a:r>
          </a:p>
        </p:txBody>
      </p:sp>
    </p:spTree>
    <p:extLst>
      <p:ext uri="{BB962C8B-B14F-4D97-AF65-F5344CB8AC3E}">
        <p14:creationId xmlns:p14="http://schemas.microsoft.com/office/powerpoint/2010/main" val="1050246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Çerçeve 3"/>
          <p:cNvSpPr>
            <a:spLocks/>
          </p:cNvSpPr>
          <p:nvPr/>
        </p:nvSpPr>
        <p:spPr bwMode="auto">
          <a:xfrm>
            <a:off x="2942571" y="561013"/>
            <a:ext cx="6362700" cy="1514475"/>
          </a:xfrm>
          <a:custGeom>
            <a:avLst/>
            <a:gdLst>
              <a:gd name="T0" fmla="*/ 0 w 6362700"/>
              <a:gd name="T1" fmla="*/ 0 h 1514475"/>
              <a:gd name="T2" fmla="*/ 6362700 w 6362700"/>
              <a:gd name="T3" fmla="*/ 0 h 1514475"/>
              <a:gd name="T4" fmla="*/ 6362700 w 6362700"/>
              <a:gd name="T5" fmla="*/ 1514475 h 1514475"/>
              <a:gd name="T6" fmla="*/ 0 w 6362700"/>
              <a:gd name="T7" fmla="*/ 1514475 h 1514475"/>
              <a:gd name="T8" fmla="*/ 0 w 6362700"/>
              <a:gd name="T9" fmla="*/ 0 h 1514475"/>
              <a:gd name="T10" fmla="*/ 189309 w 6362700"/>
              <a:gd name="T11" fmla="*/ 189309 h 1514475"/>
              <a:gd name="T12" fmla="*/ 189309 w 6362700"/>
              <a:gd name="T13" fmla="*/ 1325166 h 1514475"/>
              <a:gd name="T14" fmla="*/ 6173391 w 6362700"/>
              <a:gd name="T15" fmla="*/ 1325166 h 1514475"/>
              <a:gd name="T16" fmla="*/ 6173391 w 6362700"/>
              <a:gd name="T17" fmla="*/ 189309 h 1514475"/>
              <a:gd name="T18" fmla="*/ 189309 w 6362700"/>
              <a:gd name="T19" fmla="*/ 189309 h 15144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62700"/>
              <a:gd name="T31" fmla="*/ 0 h 1514475"/>
              <a:gd name="T32" fmla="*/ 6362700 w 6362700"/>
              <a:gd name="T33" fmla="*/ 1514475 h 15144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62700" h="1514475">
                <a:moveTo>
                  <a:pt x="0" y="0"/>
                </a:moveTo>
                <a:lnTo>
                  <a:pt x="6362700" y="0"/>
                </a:lnTo>
                <a:lnTo>
                  <a:pt x="6362700" y="1514475"/>
                </a:lnTo>
                <a:lnTo>
                  <a:pt x="0" y="1514475"/>
                </a:lnTo>
                <a:lnTo>
                  <a:pt x="0" y="0"/>
                </a:lnTo>
                <a:close/>
                <a:moveTo>
                  <a:pt x="189309" y="189309"/>
                </a:moveTo>
                <a:lnTo>
                  <a:pt x="189309" y="1325166"/>
                </a:lnTo>
                <a:lnTo>
                  <a:pt x="6173391" y="1325166"/>
                </a:lnTo>
                <a:lnTo>
                  <a:pt x="6173391" y="189309"/>
                </a:lnTo>
                <a:lnTo>
                  <a:pt x="189309" y="189309"/>
                </a:lnTo>
                <a:close/>
              </a:path>
            </a:pathLst>
          </a:custGeom>
          <a:solidFill>
            <a:srgbClr val="880C00"/>
          </a:solidFill>
          <a:ln w="25400">
            <a:solidFill>
              <a:srgbClr val="480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ulut 4"/>
          <p:cNvSpPr>
            <a:spLocks/>
          </p:cNvSpPr>
          <p:nvPr/>
        </p:nvSpPr>
        <p:spPr bwMode="auto">
          <a:xfrm>
            <a:off x="1924294" y="2204864"/>
            <a:ext cx="7992888" cy="4286234"/>
          </a:xfrm>
          <a:custGeom>
            <a:avLst/>
            <a:gdLst>
              <a:gd name="T0" fmla="*/ 734666 w 43200"/>
              <a:gd name="T1" fmla="*/ 2481816 h 43200"/>
              <a:gd name="T2" fmla="*/ 338138 w 43200"/>
              <a:gd name="T3" fmla="*/ 2406253 h 43200"/>
              <a:gd name="T4" fmla="*/ 1084545 w 43200"/>
              <a:gd name="T5" fmla="*/ 3308740 h 43200"/>
              <a:gd name="T6" fmla="*/ 911093 w 43200"/>
              <a:gd name="T7" fmla="*/ 3344863 h 43200"/>
              <a:gd name="T8" fmla="*/ 2579551 w 43200"/>
              <a:gd name="T9" fmla="*/ 3706085 h 43200"/>
              <a:gd name="T10" fmla="*/ 2474979 w 43200"/>
              <a:gd name="T11" fmla="*/ 3541117 h 43200"/>
              <a:gd name="T12" fmla="*/ 4512727 w 43200"/>
              <a:gd name="T13" fmla="*/ 3294709 h 43200"/>
              <a:gd name="T14" fmla="*/ 4470929 w 43200"/>
              <a:gd name="T15" fmla="*/ 3475699 h 43200"/>
              <a:gd name="T16" fmla="*/ 5342729 w 43200"/>
              <a:gd name="T17" fmla="*/ 2176246 h 43200"/>
              <a:gd name="T18" fmla="*/ 5851657 w 43200"/>
              <a:gd name="T19" fmla="*/ 2852804 h 43200"/>
              <a:gd name="T20" fmla="*/ 6543274 w 43200"/>
              <a:gd name="T21" fmla="*/ 1455698 h 43200"/>
              <a:gd name="T22" fmla="*/ 6316596 w 43200"/>
              <a:gd name="T23" fmla="*/ 1709407 h 43200"/>
              <a:gd name="T24" fmla="*/ 5999436 w 43200"/>
              <a:gd name="T25" fmla="*/ 514434 h 43200"/>
              <a:gd name="T26" fmla="*/ 6011333 w 43200"/>
              <a:gd name="T27" fmla="*/ 634272 h 43200"/>
              <a:gd name="T28" fmla="*/ 4552020 w 43200"/>
              <a:gd name="T29" fmla="*/ 374685 h 43200"/>
              <a:gd name="T30" fmla="*/ 4668176 w 43200"/>
              <a:gd name="T31" fmla="*/ 221853 h 43200"/>
              <a:gd name="T32" fmla="*/ 3466066 w 43200"/>
              <a:gd name="T33" fmla="*/ 447499 h 43200"/>
              <a:gd name="T34" fmla="*/ 3522266 w 43200"/>
              <a:gd name="T35" fmla="*/ 315714 h 43200"/>
              <a:gd name="T36" fmla="*/ 2191632 w 43200"/>
              <a:gd name="T37" fmla="*/ 492248 h 43200"/>
              <a:gd name="T38" fmla="*/ 2395141 w 43200"/>
              <a:gd name="T39" fmla="*/ 620051 h 43200"/>
              <a:gd name="T40" fmla="*/ 646062 w 43200"/>
              <a:gd name="T41" fmla="*/ 1496940 h 43200"/>
              <a:gd name="T42" fmla="*/ 610526 w 43200"/>
              <a:gd name="T43" fmla="*/ 136240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840C00"/>
          </a:solidFill>
          <a:ln w="25400">
            <a:solidFill>
              <a:srgbClr val="440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2800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 </a:t>
            </a:r>
            <a:r>
              <a:rPr lang="tr-TR" altLang="tr-TR" sz="2800" b="1" dirty="0">
                <a:solidFill>
                  <a:prstClr val="white"/>
                </a:solidFill>
                <a:latin typeface="Comic Sans MS" pitchFamily="66" charset="0"/>
                <a:cs typeface="Arial" pitchFamily="34" charset="0"/>
              </a:rPr>
              <a:t>İyi dokunuşlar, kendimizi iyi hissettirir. Annemiz babamız gibi sevdiğimiz ve güvendiğimiz insanlar bize bu şekilde dokunur.</a:t>
            </a:r>
            <a:endParaRPr lang="tr-TR" altLang="tr-TR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246659" y="995083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İYİ  DOKUNUŞ  </a:t>
            </a:r>
            <a:r>
              <a:rPr lang="tr-TR" sz="36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NEDİR?</a:t>
            </a:r>
          </a:p>
        </p:txBody>
      </p:sp>
    </p:spTree>
    <p:extLst>
      <p:ext uri="{BB962C8B-B14F-4D97-AF65-F5344CB8AC3E}">
        <p14:creationId xmlns:p14="http://schemas.microsoft.com/office/powerpoint/2010/main" val="50268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2"/>
          <p:cNvSpPr txBox="1">
            <a:spLocks noChangeArrowheads="1"/>
          </p:cNvSpPr>
          <p:nvPr/>
        </p:nvSpPr>
        <p:spPr bwMode="auto">
          <a:xfrm>
            <a:off x="1631504" y="188642"/>
            <a:ext cx="8856984" cy="3744415"/>
          </a:xfrm>
          <a:prstGeom prst="rect">
            <a:avLst/>
          </a:prstGeom>
          <a:solidFill>
            <a:srgbClr val="810C00"/>
          </a:solidFill>
          <a:ln w="25400">
            <a:solidFill>
              <a:srgbClr val="850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tr-TR" altLang="tr-TR" sz="1200" noProof="1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tr-TR" altLang="tr-TR" sz="2600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tr-TR" altLang="tr-TR" sz="2600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tr-TR" altLang="tr-TR" sz="2600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tr-TR" altLang="tr-TR" sz="2600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tr-TR" altLang="tr-TR" sz="2600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tr-TR" altLang="tr-TR" sz="1200" noProof="1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 descr="C:\Users\Rehberlik\Desktop\medium_awesome_ui20140729-17252-1xz34yy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32656"/>
            <a:ext cx="2988332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 descr="C:\Users\Rehberlik\Desktop\ios_emoji_smiling_face_with_hal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852" y="226442"/>
            <a:ext cx="2916324" cy="349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 descr="C:\Users\Rehberlik\Desktop\QbUF3nL2hZ59XcEZvYG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09852"/>
            <a:ext cx="2592288" cy="31911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Yatay Kaydırma 11"/>
          <p:cNvSpPr>
            <a:spLocks noChangeArrowheads="1"/>
          </p:cNvSpPr>
          <p:nvPr/>
        </p:nvSpPr>
        <p:spPr bwMode="auto">
          <a:xfrm>
            <a:off x="1631504" y="3933056"/>
            <a:ext cx="8856984" cy="2895422"/>
          </a:xfrm>
          <a:prstGeom prst="horizontalScroll">
            <a:avLst>
              <a:gd name="adj" fmla="val 12500"/>
            </a:avLst>
          </a:prstGeom>
          <a:solidFill>
            <a:srgbClr val="880C00"/>
          </a:solidFill>
          <a:ln w="25400">
            <a:solidFill>
              <a:srgbClr val="4806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3600" b="1" dirty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İyi dokunuş kendimizi mutlu, huzurlu ve güvende hissettirir.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8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ut Belirtme Çizgisi 29"/>
          <p:cNvSpPr>
            <a:spLocks noChangeArrowheads="1"/>
          </p:cNvSpPr>
          <p:nvPr/>
        </p:nvSpPr>
        <p:spPr bwMode="auto">
          <a:xfrm>
            <a:off x="1991545" y="354508"/>
            <a:ext cx="8313365" cy="4464495"/>
          </a:xfrm>
          <a:prstGeom prst="cloudCallout">
            <a:avLst>
              <a:gd name="adj1" fmla="val -46088"/>
              <a:gd name="adj2" fmla="val 89750"/>
            </a:avLst>
          </a:prstGeom>
          <a:gradFill rotWithShape="1"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16200000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3200" b="1" dirty="0">
                <a:ln>
                  <a:solidFill>
                    <a:prstClr val="white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Comic Sans MS" pitchFamily="66" charset="0"/>
                <a:cs typeface="Arial" pitchFamily="34" charset="0"/>
              </a:rPr>
              <a:t>Anne babanın sana sarılması, arkadaşlarınla selamlaşman, öğretmeninin sırtını sıvazlaması iyi dokunuştur. Kısacası bunlar sana kendini iyi hissettirir.</a:t>
            </a:r>
            <a:endParaRPr lang="tr-TR" altLang="tr-TR" sz="2400" dirty="0">
              <a:ln>
                <a:solidFill>
                  <a:prstClr val="white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 descr="C:\Users\toshıba\Downloads\Çizgi-karakter-resimleri-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3931420"/>
            <a:ext cx="3121187" cy="272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221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1" y="0"/>
            <a:ext cx="9143999" cy="6858000"/>
          </a:xfrm>
          <a:prstGeom prst="rect">
            <a:avLst/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1100" noProof="1">
                <a:solidFill>
                  <a:prstClr val="black"/>
                </a:solidFill>
                <a:cs typeface="Arial" pitchFamily="34" charset="0"/>
              </a:rPr>
              <a:t>   </a:t>
            </a:r>
            <a:r>
              <a:rPr lang="tr-TR" altLang="tr-TR" sz="1200" noProof="1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                              </a:t>
            </a:r>
            <a:endParaRPr lang="tr-TR" altLang="tr-TR" sz="1100" noProof="1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tr-TR" altLang="tr-TR" sz="1100" noProof="1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tr-TR" altLang="tr-TR" sz="1100" noProof="1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tr-TR" altLang="tr-TR" sz="1100" noProof="1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tr-TR" altLang="tr-TR" sz="1100" noProof="1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tr-TR" altLang="tr-TR" sz="1100" noProof="1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 descr="C:\Users\Rehberlik\Desktop\19877839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96431"/>
            <a:ext cx="4058313" cy="40544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rtı 25"/>
          <p:cNvSpPr>
            <a:spLocks/>
          </p:cNvSpPr>
          <p:nvPr/>
        </p:nvSpPr>
        <p:spPr bwMode="auto">
          <a:xfrm>
            <a:off x="4342710" y="2589901"/>
            <a:ext cx="2938920" cy="2736304"/>
          </a:xfrm>
          <a:custGeom>
            <a:avLst/>
            <a:gdLst>
              <a:gd name="T0" fmla="*/ 107316 w 809625"/>
              <a:gd name="T1" fmla="*/ 385801 h 962025"/>
              <a:gd name="T2" fmla="*/ 309601 w 809625"/>
              <a:gd name="T3" fmla="*/ 385801 h 962025"/>
              <a:gd name="T4" fmla="*/ 309601 w 809625"/>
              <a:gd name="T5" fmla="*/ 127516 h 962025"/>
              <a:gd name="T6" fmla="*/ 500024 w 809625"/>
              <a:gd name="T7" fmla="*/ 127516 h 962025"/>
              <a:gd name="T8" fmla="*/ 500024 w 809625"/>
              <a:gd name="T9" fmla="*/ 385801 h 962025"/>
              <a:gd name="T10" fmla="*/ 702309 w 809625"/>
              <a:gd name="T11" fmla="*/ 385801 h 962025"/>
              <a:gd name="T12" fmla="*/ 702309 w 809625"/>
              <a:gd name="T13" fmla="*/ 576224 h 962025"/>
              <a:gd name="T14" fmla="*/ 500024 w 809625"/>
              <a:gd name="T15" fmla="*/ 576224 h 962025"/>
              <a:gd name="T16" fmla="*/ 500024 w 809625"/>
              <a:gd name="T17" fmla="*/ 834509 h 962025"/>
              <a:gd name="T18" fmla="*/ 309601 w 809625"/>
              <a:gd name="T19" fmla="*/ 834509 h 962025"/>
              <a:gd name="T20" fmla="*/ 309601 w 809625"/>
              <a:gd name="T21" fmla="*/ 576224 h 962025"/>
              <a:gd name="T22" fmla="*/ 107316 w 809625"/>
              <a:gd name="T23" fmla="*/ 576224 h 962025"/>
              <a:gd name="T24" fmla="*/ 107316 w 809625"/>
              <a:gd name="T25" fmla="*/ 385801 h 9620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09625" h="962025">
                <a:moveTo>
                  <a:pt x="107316" y="385801"/>
                </a:moveTo>
                <a:lnTo>
                  <a:pt x="309601" y="385801"/>
                </a:lnTo>
                <a:lnTo>
                  <a:pt x="309601" y="127516"/>
                </a:lnTo>
                <a:lnTo>
                  <a:pt x="500024" y="127516"/>
                </a:lnTo>
                <a:lnTo>
                  <a:pt x="500024" y="385801"/>
                </a:lnTo>
                <a:lnTo>
                  <a:pt x="702309" y="385801"/>
                </a:lnTo>
                <a:lnTo>
                  <a:pt x="702309" y="576224"/>
                </a:lnTo>
                <a:lnTo>
                  <a:pt x="500024" y="576224"/>
                </a:lnTo>
                <a:lnTo>
                  <a:pt x="500024" y="834509"/>
                </a:lnTo>
                <a:lnTo>
                  <a:pt x="309601" y="834509"/>
                </a:lnTo>
                <a:lnTo>
                  <a:pt x="309601" y="576224"/>
                </a:lnTo>
                <a:lnTo>
                  <a:pt x="107316" y="576224"/>
                </a:lnTo>
                <a:lnTo>
                  <a:pt x="107316" y="385801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6" name="Resim 5" descr="C:\Users\Rehberlik\Desktop\indi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94618"/>
            <a:ext cx="3312368" cy="49905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etin kutusu 4"/>
          <p:cNvSpPr txBox="1"/>
          <p:nvPr/>
        </p:nvSpPr>
        <p:spPr>
          <a:xfrm>
            <a:off x="1524000" y="5301209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prstClr val="black"/>
                </a:solidFill>
              </a:rPr>
              <a:t>İYİ  DOKUNUŞLAR</a:t>
            </a:r>
          </a:p>
        </p:txBody>
      </p:sp>
    </p:spTree>
    <p:extLst>
      <p:ext uri="{BB962C8B-B14F-4D97-AF65-F5344CB8AC3E}">
        <p14:creationId xmlns:p14="http://schemas.microsoft.com/office/powerpoint/2010/main" val="2914685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erçeve 3"/>
          <p:cNvSpPr>
            <a:spLocks/>
          </p:cNvSpPr>
          <p:nvPr/>
        </p:nvSpPr>
        <p:spPr bwMode="auto">
          <a:xfrm>
            <a:off x="2927648" y="699402"/>
            <a:ext cx="6362700" cy="1514475"/>
          </a:xfrm>
          <a:custGeom>
            <a:avLst/>
            <a:gdLst>
              <a:gd name="T0" fmla="*/ 0 w 6362700"/>
              <a:gd name="T1" fmla="*/ 0 h 1514475"/>
              <a:gd name="T2" fmla="*/ 6362700 w 6362700"/>
              <a:gd name="T3" fmla="*/ 0 h 1514475"/>
              <a:gd name="T4" fmla="*/ 6362700 w 6362700"/>
              <a:gd name="T5" fmla="*/ 1514475 h 1514475"/>
              <a:gd name="T6" fmla="*/ 0 w 6362700"/>
              <a:gd name="T7" fmla="*/ 1514475 h 1514475"/>
              <a:gd name="T8" fmla="*/ 0 w 6362700"/>
              <a:gd name="T9" fmla="*/ 0 h 1514475"/>
              <a:gd name="T10" fmla="*/ 189309 w 6362700"/>
              <a:gd name="T11" fmla="*/ 189309 h 1514475"/>
              <a:gd name="T12" fmla="*/ 189309 w 6362700"/>
              <a:gd name="T13" fmla="*/ 1325166 h 1514475"/>
              <a:gd name="T14" fmla="*/ 6173391 w 6362700"/>
              <a:gd name="T15" fmla="*/ 1325166 h 1514475"/>
              <a:gd name="T16" fmla="*/ 6173391 w 6362700"/>
              <a:gd name="T17" fmla="*/ 189309 h 1514475"/>
              <a:gd name="T18" fmla="*/ 189309 w 6362700"/>
              <a:gd name="T19" fmla="*/ 189309 h 15144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62700"/>
              <a:gd name="T31" fmla="*/ 0 h 1514475"/>
              <a:gd name="T32" fmla="*/ 6362700 w 6362700"/>
              <a:gd name="T33" fmla="*/ 1514475 h 15144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62700" h="1514475">
                <a:moveTo>
                  <a:pt x="0" y="0"/>
                </a:moveTo>
                <a:lnTo>
                  <a:pt x="6362700" y="0"/>
                </a:lnTo>
                <a:lnTo>
                  <a:pt x="6362700" y="1514475"/>
                </a:lnTo>
                <a:lnTo>
                  <a:pt x="0" y="1514475"/>
                </a:lnTo>
                <a:lnTo>
                  <a:pt x="0" y="0"/>
                </a:lnTo>
                <a:close/>
                <a:moveTo>
                  <a:pt x="189309" y="189309"/>
                </a:moveTo>
                <a:lnTo>
                  <a:pt x="189309" y="1325166"/>
                </a:lnTo>
                <a:lnTo>
                  <a:pt x="6173391" y="1325166"/>
                </a:lnTo>
                <a:lnTo>
                  <a:pt x="6173391" y="189309"/>
                </a:lnTo>
                <a:lnTo>
                  <a:pt x="189309" y="189309"/>
                </a:lnTo>
                <a:close/>
              </a:path>
            </a:pathLst>
          </a:custGeom>
          <a:solidFill>
            <a:srgbClr val="880C00"/>
          </a:solidFill>
          <a:ln w="25400">
            <a:solidFill>
              <a:srgbClr val="480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15680" y="1133473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KÖTÜ  DOKUNUŞ  NEDİR?</a:t>
            </a:r>
          </a:p>
        </p:txBody>
      </p:sp>
      <p:sp>
        <p:nvSpPr>
          <p:cNvPr id="6" name="Bulut 16"/>
          <p:cNvSpPr>
            <a:spLocks/>
          </p:cNvSpPr>
          <p:nvPr/>
        </p:nvSpPr>
        <p:spPr bwMode="auto">
          <a:xfrm>
            <a:off x="2029419" y="2319714"/>
            <a:ext cx="7883005" cy="4061614"/>
          </a:xfrm>
          <a:custGeom>
            <a:avLst/>
            <a:gdLst>
              <a:gd name="T0" fmla="*/ 757431 w 43200"/>
              <a:gd name="T1" fmla="*/ 2060484 h 43200"/>
              <a:gd name="T2" fmla="*/ 348615 w 43200"/>
              <a:gd name="T3" fmla="*/ 1997750 h 43200"/>
              <a:gd name="T4" fmla="*/ 1118150 w 43200"/>
              <a:gd name="T5" fmla="*/ 2747024 h 43200"/>
              <a:gd name="T6" fmla="*/ 939324 w 43200"/>
              <a:gd name="T7" fmla="*/ 2777014 h 43200"/>
              <a:gd name="T8" fmla="*/ 2659481 w 43200"/>
              <a:gd name="T9" fmla="*/ 3076912 h 43200"/>
              <a:gd name="T10" fmla="*/ 2551668 w 43200"/>
              <a:gd name="T11" fmla="*/ 2939951 h 43200"/>
              <a:gd name="T12" fmla="*/ 4652558 w 43200"/>
              <a:gd name="T13" fmla="*/ 2735374 h 43200"/>
              <a:gd name="T14" fmla="*/ 4609465 w 43200"/>
              <a:gd name="T15" fmla="*/ 2885638 h 43200"/>
              <a:gd name="T16" fmla="*/ 5508278 w 43200"/>
              <a:gd name="T17" fmla="*/ 1806791 h 43200"/>
              <a:gd name="T18" fmla="*/ 6032976 w 43200"/>
              <a:gd name="T19" fmla="*/ 2368490 h 43200"/>
              <a:gd name="T20" fmla="*/ 6746023 w 43200"/>
              <a:gd name="T21" fmla="*/ 1208568 h 43200"/>
              <a:gd name="T22" fmla="*/ 6512322 w 43200"/>
              <a:gd name="T23" fmla="*/ 1419205 h 43200"/>
              <a:gd name="T24" fmla="*/ 6185334 w 43200"/>
              <a:gd name="T25" fmla="*/ 427100 h 43200"/>
              <a:gd name="T26" fmla="*/ 6197600 w 43200"/>
              <a:gd name="T27" fmla="*/ 526594 h 43200"/>
              <a:gd name="T28" fmla="*/ 4693068 w 43200"/>
              <a:gd name="T29" fmla="*/ 311076 h 43200"/>
              <a:gd name="T30" fmla="*/ 4812824 w 43200"/>
              <a:gd name="T31" fmla="*/ 184190 h 43200"/>
              <a:gd name="T32" fmla="*/ 3573465 w 43200"/>
              <a:gd name="T33" fmla="*/ 371528 h 43200"/>
              <a:gd name="T34" fmla="*/ 3631406 w 43200"/>
              <a:gd name="T35" fmla="*/ 262116 h 43200"/>
              <a:gd name="T36" fmla="*/ 2259542 w 43200"/>
              <a:gd name="T37" fmla="*/ 408681 h 43200"/>
              <a:gd name="T38" fmla="*/ 2469356 w 43200"/>
              <a:gd name="T39" fmla="*/ 514787 h 43200"/>
              <a:gd name="T40" fmla="*/ 666081 w 43200"/>
              <a:gd name="T41" fmla="*/ 1242808 h 43200"/>
              <a:gd name="T42" fmla="*/ 629444 w 43200"/>
              <a:gd name="T43" fmla="*/ 1131114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880C00"/>
          </a:solidFill>
          <a:ln w="38100">
            <a:solidFill>
              <a:srgbClr val="810C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2800" b="1" dirty="0">
                <a:solidFill>
                  <a:prstClr val="white"/>
                </a:solidFill>
                <a:latin typeface="Comic Sans MS" pitchFamily="66" charset="0"/>
                <a:cs typeface="Arial" pitchFamily="34" charset="0"/>
              </a:rPr>
              <a:t>Kötü dokunuşlar bize kendimizi kötü hissettirir. Hoşlanmadığımız her dokunuş kötü dokunuştur.</a:t>
            </a:r>
            <a:endParaRPr lang="tr-TR" altLang="tr-TR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271933"/>
      </p:ext>
    </p:extLst>
  </p:cSld>
  <p:clrMapOvr>
    <a:masterClrMapping/>
  </p:clrMapOvr>
</p:sld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Görünüş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490</Words>
  <Application>Microsoft Office PowerPoint</Application>
  <PresentationFormat>Geniş ekran</PresentationFormat>
  <Paragraphs>93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16</vt:i4>
      </vt:variant>
      <vt:variant>
        <vt:lpstr>Tema</vt:lpstr>
      </vt:variant>
      <vt:variant>
        <vt:i4>26</vt:i4>
      </vt:variant>
      <vt:variant>
        <vt:lpstr>Slayt Başlıkları</vt:lpstr>
      </vt:variant>
      <vt:variant>
        <vt:i4>36</vt:i4>
      </vt:variant>
    </vt:vector>
  </HeadingPairs>
  <TitlesOfParts>
    <vt:vector size="78" baseType="lpstr">
      <vt:lpstr>Gungsuh</vt:lpstr>
      <vt:lpstr>Aharoni</vt:lpstr>
      <vt:lpstr>Arial</vt:lpstr>
      <vt:lpstr>Arial Rounded MT Bold</vt:lpstr>
      <vt:lpstr>Berlin Sans FB</vt:lpstr>
      <vt:lpstr>Berlin Sans FB Demi</vt:lpstr>
      <vt:lpstr>Bodoni MT Black</vt:lpstr>
      <vt:lpstr>Calibri</vt:lpstr>
      <vt:lpstr>Calibri Light</vt:lpstr>
      <vt:lpstr>Comic Sans MS</vt:lpstr>
      <vt:lpstr>Constantia</vt:lpstr>
      <vt:lpstr>Franklin Gothic Heavy</vt:lpstr>
      <vt:lpstr>High Tower Text</vt:lpstr>
      <vt:lpstr>Times New Roman</vt:lpstr>
      <vt:lpstr>Verdana</vt:lpstr>
      <vt:lpstr>Wingdings 2</vt:lpstr>
      <vt:lpstr>Office Teması</vt:lpstr>
      <vt:lpstr>Ofis Teması</vt:lpstr>
      <vt:lpstr>1_Ofis Teması</vt:lpstr>
      <vt:lpstr>2_Ofis Teması</vt:lpstr>
      <vt:lpstr>3_Ofis Teması</vt:lpstr>
      <vt:lpstr>4_Ofis Teması</vt:lpstr>
      <vt:lpstr>5_Ofis Teması</vt:lpstr>
      <vt:lpstr>6_Ofis Teması</vt:lpstr>
      <vt:lpstr>7_Ofis Teması</vt:lpstr>
      <vt:lpstr>8_Ofis Teması</vt:lpstr>
      <vt:lpstr>9_Ofis Teması</vt:lpstr>
      <vt:lpstr>10_Ofis Teması</vt:lpstr>
      <vt:lpstr>11_Ofis Teması</vt:lpstr>
      <vt:lpstr>12_Ofis Teması</vt:lpstr>
      <vt:lpstr>13_Ofis Teması</vt:lpstr>
      <vt:lpstr>14_Ofis Teması</vt:lpstr>
      <vt:lpstr>15_Ofis Teması</vt:lpstr>
      <vt:lpstr>16_Ofis Teması</vt:lpstr>
      <vt:lpstr>17_Ofis Teması</vt:lpstr>
      <vt:lpstr>18_Ofis Teması</vt:lpstr>
      <vt:lpstr>19_Ofis Teması</vt:lpstr>
      <vt:lpstr>20_Ofis Teması</vt:lpstr>
      <vt:lpstr>21_Ofis Teması</vt:lpstr>
      <vt:lpstr>22_Ofis Teması</vt:lpstr>
      <vt:lpstr>23_Ofis Teması</vt:lpstr>
      <vt:lpstr>Görünüş</vt:lpstr>
      <vt:lpstr>İHMAL VE İSTİSMAR</vt:lpstr>
      <vt:lpstr>Tehlike nedir?</vt:lpstr>
      <vt:lpstr>Güven nedir?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PowerPoint Sunusu</vt:lpstr>
      <vt:lpstr>BİRİ SİZİN YANINIZDA SOYUNMAYA KALKARSA UYARIN, BULUNDUĞUNUZ YERİ TERK EDİN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   </vt:lpstr>
      <vt:lpstr>İSTİSMAR DURUMUNDA DESTEK ALABİLECEĞİNİZ KURUMLAR</vt:lpstr>
      <vt:lpstr>TAVSİYELER… </vt:lpstr>
      <vt:lpstr>TAVSİYELER …</vt:lpstr>
      <vt:lpstr>TAVSİYELER…</vt:lpstr>
      <vt:lpstr>SİZLER GELECEĞİMİZSİNİZ  KENDİNİZİ KORUYUN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Aykut Gürkan EFE</cp:lastModifiedBy>
  <cp:revision>17</cp:revision>
  <dcterms:created xsi:type="dcterms:W3CDTF">2016-04-15T06:43:12Z</dcterms:created>
  <dcterms:modified xsi:type="dcterms:W3CDTF">2021-03-06T20:12:26Z</dcterms:modified>
</cp:coreProperties>
</file>